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6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6/13/2023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6/13/2023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6/13/2023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m.wikipedia.org/w/index.php?title=%D0%A1%D1%82%D1%80%D0%BE%D0%B8%D1%82%D0%B5%D0%BB%D1%8C%D0%BD%D1%8B%D0%B5_%D0%BA%D0%BE%D0%BD%D1%81%D1%82%D1%80%D1%83%D0%BA%D1%86%D0%B8%D0%B8&amp;action=edit&amp;redlink=1" TargetMode="External"/><Relationship Id="rId2" Type="http://schemas.openxmlformats.org/officeDocument/2006/relationships/hyperlink" Target="https://ru.m.wikipedia.org/wiki/%D0%A2%D0%B5%D0%BF%D0%BB%D0%BE%D0%B8%D0%B7%D0%BE%D0%BB%D1%8F%D1%86%D0%B8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m.wikipedia.org/wiki/%D0%9A%D0%BE%D0%BD%D0%B4%D0%B5%D0%BD%D1%81%D0%B0%D1%82" TargetMode="External"/><Relationship Id="rId4" Type="http://schemas.openxmlformats.org/officeDocument/2006/relationships/hyperlink" Target="https://ru.m.wikipedia.org/wiki/%D0%9F%D0%B0%D1%8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m.wikipedia.org/wiki/%D0%A1%D0%BA%D0%BE%D1%82%D1%87" TargetMode="External"/><Relationship Id="rId2" Type="http://schemas.openxmlformats.org/officeDocument/2006/relationships/hyperlink" Target="https://ru.m.wikipedia.org/wiki/%D0%A1%D0%BA%D0%BE%D0%B1%D0%BE%D0%B7%D0%B0%D0%B1%D0%B8%D0%B2%D0%B0%D1%82%D0%B5%D0%BB%D1%8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rotema.ru/1695/" TargetMode="External"/><Relationship Id="rId2" Type="http://schemas.openxmlformats.org/officeDocument/2006/relationships/hyperlink" Target="https://www.agrotema.ru/1694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rotema.ru/1698/" TargetMode="External"/><Relationship Id="rId2" Type="http://schemas.openxmlformats.org/officeDocument/2006/relationships/hyperlink" Target="https://www.agrotema.ru/1696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grotema.ru/1699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481DC-3126-BFB5-2382-6C4EC6596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2080619"/>
            <a:ext cx="9897477" cy="3329581"/>
          </a:xfrm>
        </p:spPr>
        <p:txBody>
          <a:bodyPr/>
          <a:lstStyle/>
          <a:p>
            <a:r>
              <a:rPr lang="ru-RU" dirty="0"/>
              <a:t>МГПТК СТРОИТЕЛЕЙ ИМ. КАМЕНСКОГО</a:t>
            </a:r>
            <a:br>
              <a:rPr lang="ru-RU" dirty="0"/>
            </a:br>
            <a:r>
              <a:rPr lang="ru-RU" dirty="0"/>
              <a:t>Тема: «</a:t>
            </a:r>
            <a:r>
              <a:rPr lang="ru-RU" dirty="0" err="1"/>
              <a:t>Пароизоляционные</a:t>
            </a:r>
            <a:r>
              <a:rPr lang="ru-RU" dirty="0"/>
              <a:t> материалы» </a:t>
            </a:r>
            <a:endParaRPr lang="ru-BY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16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9009861-08D2-5F7C-D10C-08254790A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096" y="817242"/>
            <a:ext cx="8946541" cy="4195481"/>
          </a:xfrm>
        </p:spPr>
        <p:txBody>
          <a:bodyPr>
            <a:normAutofit/>
          </a:bodyPr>
          <a:lstStyle/>
          <a:p>
            <a:pPr algn="just"/>
            <a:r>
              <a:rPr lang="ru-RU" sz="3200" b="0" i="0" u="none" strike="noStrike" dirty="0">
                <a:effectLst/>
                <a:latin typeface="Times New Roman" panose="02020603050405020304" pitchFamily="18" charset="0"/>
              </a:rPr>
              <a:t>При выборе </a:t>
            </a:r>
            <a:r>
              <a:rPr lang="ru-RU" sz="3200" b="0" i="0" u="none" strike="noStrike" dirty="0" err="1">
                <a:effectLst/>
                <a:latin typeface="Times New Roman" panose="02020603050405020304" pitchFamily="18" charset="0"/>
              </a:rPr>
              <a:t>парозащитных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</a:rPr>
              <a:t> плёнок основное внимание необходимо уделить сфере применения материалов и их правильному монтажу. Только верное подобранные материалы обеспечат необходимый уровень защиты от внешних и внутренних воздействий на конструкцию здания, что обеспечит уют в помещениях и </a:t>
            </a:r>
            <a:r>
              <a:rPr lang="ru-RU" sz="3200" b="0" i="0" u="none" strike="noStrike" dirty="0" err="1">
                <a:effectLst/>
                <a:latin typeface="Times New Roman" panose="02020603050405020304" pitchFamily="18" charset="0"/>
              </a:rPr>
              <a:t>долговечность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</a:rPr>
              <a:t> строению.</a:t>
            </a:r>
            <a:endParaRPr lang="ru-BY" sz="3200" dirty="0"/>
          </a:p>
        </p:txBody>
      </p:sp>
    </p:spTree>
    <p:extLst>
      <p:ext uri="{BB962C8B-B14F-4D97-AF65-F5344CB8AC3E}">
        <p14:creationId xmlns:p14="http://schemas.microsoft.com/office/powerpoint/2010/main" val="515222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59B3AAA-8A09-E575-8667-6C74703B6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8673" y="585594"/>
            <a:ext cx="8251868" cy="5901703"/>
          </a:xfrm>
        </p:spPr>
      </p:pic>
    </p:spTree>
    <p:extLst>
      <p:ext uri="{BB962C8B-B14F-4D97-AF65-F5344CB8AC3E}">
        <p14:creationId xmlns:p14="http://schemas.microsoft.com/office/powerpoint/2010/main" val="1472135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C697093-3668-C4B7-F94C-3F679DEC6A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419" y="349175"/>
            <a:ext cx="9993528" cy="5623258"/>
          </a:xfrm>
        </p:spPr>
      </p:pic>
    </p:spTree>
    <p:extLst>
      <p:ext uri="{BB962C8B-B14F-4D97-AF65-F5344CB8AC3E}">
        <p14:creationId xmlns:p14="http://schemas.microsoft.com/office/powerpoint/2010/main" val="844820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8F35952-780D-7E8F-B490-3702167A4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865" y="486568"/>
            <a:ext cx="9765573" cy="5691810"/>
          </a:xfrm>
        </p:spPr>
      </p:pic>
    </p:spTree>
    <p:extLst>
      <p:ext uri="{BB962C8B-B14F-4D97-AF65-F5344CB8AC3E}">
        <p14:creationId xmlns:p14="http://schemas.microsoft.com/office/powerpoint/2010/main" val="125766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F1D8212-1AF4-34AF-BD58-095820698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717" y="-1458783"/>
            <a:ext cx="8946541" cy="9010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thaiDist"/>
            <a:r>
              <a:rPr lang="ru-RU" sz="3800" b="1" dirty="0">
                <a:solidFill>
                  <a:schemeClr val="bg1"/>
                </a:solidFill>
                <a:latin typeface="Angsana New" panose="020B0604020202020204" pitchFamily="34" charset="0"/>
                <a:cs typeface="Angsana New" panose="020B0604020202020204" pitchFamily="34" charset="0"/>
              </a:rPr>
              <a:t>    </a:t>
            </a:r>
            <a:r>
              <a:rPr lang="ru-RU" sz="3800" b="1" dirty="0" err="1">
                <a:solidFill>
                  <a:schemeClr val="tx1"/>
                </a:solidFill>
                <a:latin typeface="Angsana New" panose="020B0604020202020204" pitchFamily="34" charset="0"/>
                <a:cs typeface="Angsana New" panose="020B0604020202020204" pitchFamily="34" charset="0"/>
              </a:rPr>
              <a:t>Пароизоляция</a:t>
            </a:r>
            <a:r>
              <a:rPr lang="ru-RU" sz="3800" b="0" i="0" u="none" strike="noStrike" dirty="0">
                <a:solidFill>
                  <a:schemeClr val="tx1"/>
                </a:solidFill>
                <a:effectLst/>
                <a:latin typeface="Angsana New" panose="020B0604020202020204" pitchFamily="34" charset="0"/>
                <a:cs typeface="Angsana New" panose="020B0604020202020204" pitchFamily="34" charset="0"/>
              </a:rPr>
              <a:t> — это совокупность различных методов защиты </a:t>
            </a:r>
            <a:r>
              <a:rPr lang="ru-RU" sz="3800" b="0" i="0" strike="noStrike" dirty="0" err="1">
                <a:solidFill>
                  <a:schemeClr val="tx1"/>
                </a:solidFill>
                <a:effectLst/>
                <a:latin typeface="Angsana New" panose="020B0604020202020204" pitchFamily="34" charset="0"/>
                <a:cs typeface="Angsana New" panose="020B0604020202020204" pitchFamily="34" charset="0"/>
                <a:hlinkClick r:id="rId2" tooltip="Теплоизоляци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теплоизолирующих</a:t>
            </a:r>
            <a:r>
              <a:rPr lang="ru-RU" sz="3800" b="0" i="0" u="none" strike="noStrike" dirty="0">
                <a:solidFill>
                  <a:schemeClr val="tx1"/>
                </a:solidFill>
                <a:effectLst/>
                <a:latin typeface="Angsana New" panose="020B0604020202020204" pitchFamily="34" charset="0"/>
                <a:cs typeface="Angsana New" panose="020B0604020202020204" pitchFamily="34" charset="0"/>
                <a:hlinkClick r:id="rId2" tooltip="Теплоизоляци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материалов</a:t>
            </a:r>
            <a:r>
              <a:rPr lang="ru-RU" sz="3800" b="0" i="0" u="none" strike="noStrike" dirty="0">
                <a:solidFill>
                  <a:schemeClr val="tx1"/>
                </a:solidFill>
                <a:effectLst/>
                <a:latin typeface="Angsana New" panose="020B0604020202020204" pitchFamily="34" charset="0"/>
                <a:cs typeface="Angsana New" panose="020B0604020202020204" pitchFamily="34" charset="0"/>
              </a:rPr>
              <a:t> и </a:t>
            </a:r>
            <a:r>
              <a:rPr lang="ru-RU" sz="3800" b="0" i="0" u="none" strike="noStrike" dirty="0">
                <a:solidFill>
                  <a:schemeClr val="tx1"/>
                </a:solidFill>
                <a:effectLst/>
                <a:latin typeface="Angsana New" panose="020B0604020202020204" pitchFamily="34" charset="0"/>
                <a:cs typeface="Angsana New" panose="020B0604020202020204" pitchFamily="34" charset="0"/>
                <a:hlinkClick r:id="rId3" tooltip="Строительные конструкции (страница отсутствует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строительных конструкций</a:t>
            </a:r>
            <a:r>
              <a:rPr lang="ru-RU" sz="3800" b="0" i="0" u="none" strike="noStrike" dirty="0">
                <a:solidFill>
                  <a:schemeClr val="tx1"/>
                </a:solidFill>
                <a:effectLst/>
                <a:latin typeface="Angsana New" panose="020B0604020202020204" pitchFamily="34" charset="0"/>
                <a:cs typeface="Angsana New" panose="020B0604020202020204" pitchFamily="34" charset="0"/>
              </a:rPr>
              <a:t> от проникновения </a:t>
            </a:r>
            <a:r>
              <a:rPr lang="ru-RU" sz="3800" b="0" i="0" u="none" strike="noStrike" dirty="0">
                <a:solidFill>
                  <a:schemeClr val="tx1"/>
                </a:solidFill>
                <a:effectLst/>
                <a:latin typeface="Angsana New" panose="020B0604020202020204" pitchFamily="34" charset="0"/>
                <a:cs typeface="Angsana New" panose="020B0604020202020204" pitchFamily="34" charset="0"/>
                <a:hlinkClick r:id="rId4" tooltip="Пар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пара</a:t>
            </a:r>
            <a:r>
              <a:rPr lang="ru-RU" sz="3800" b="0" i="0" u="none" strike="noStrike" dirty="0">
                <a:solidFill>
                  <a:schemeClr val="tx1"/>
                </a:solidFill>
                <a:effectLst/>
                <a:latin typeface="Angsana New" panose="020B0604020202020204" pitchFamily="34" charset="0"/>
                <a:cs typeface="Angsana New" panose="020B0604020202020204" pitchFamily="34" charset="0"/>
              </a:rPr>
              <a:t> и, как следствие, от выпадения и </a:t>
            </a:r>
            <a:r>
              <a:rPr lang="ru-RU" sz="3800" b="0" i="0" u="none" strike="noStrike" dirty="0" err="1">
                <a:solidFill>
                  <a:schemeClr val="tx1"/>
                </a:solidFill>
                <a:effectLst/>
                <a:latin typeface="Angsana New" panose="020B0604020202020204" pitchFamily="34" charset="0"/>
                <a:cs typeface="Angsana New" panose="020B0604020202020204" pitchFamily="34" charset="0"/>
              </a:rPr>
              <a:t>впитывания</a:t>
            </a:r>
            <a:r>
              <a:rPr lang="ru-RU" sz="3800" b="0" i="0" u="none" strike="noStrike" dirty="0">
                <a:solidFill>
                  <a:schemeClr val="tx1"/>
                </a:solidFill>
                <a:effectLst/>
                <a:latin typeface="Angsana New" panose="020B0604020202020204" pitchFamily="34" charset="0"/>
                <a:cs typeface="Angsana New" panose="020B0604020202020204" pitchFamily="34" charset="0"/>
              </a:rPr>
              <a:t> </a:t>
            </a:r>
            <a:r>
              <a:rPr lang="ru-RU" sz="3800" b="0" i="0" u="none" strike="noStrike" dirty="0">
                <a:solidFill>
                  <a:schemeClr val="tx1"/>
                </a:solidFill>
                <a:effectLst/>
                <a:latin typeface="Angsana New" panose="020B0604020202020204" pitchFamily="34" charset="0"/>
                <a:cs typeface="Angsana New" panose="020B0604020202020204" pitchFamily="34" charset="0"/>
                <a:hlinkClick r:id="rId5" tooltip="Конденсат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конденсата</a:t>
            </a:r>
            <a:r>
              <a:rPr lang="ru-RU" sz="3800" b="0" i="0" u="none" strike="noStrike" dirty="0">
                <a:solidFill>
                  <a:schemeClr val="tx1"/>
                </a:solidFill>
                <a:effectLst/>
                <a:latin typeface="Angsana New" panose="020B0604020202020204" pitchFamily="34" charset="0"/>
                <a:cs typeface="Angsana New" panose="020B0604020202020204" pitchFamily="34" charset="0"/>
              </a:rPr>
              <a:t> (росы).</a:t>
            </a:r>
            <a:endParaRPr lang="ru-BY" sz="3800" dirty="0">
              <a:solidFill>
                <a:schemeClr val="tx1"/>
              </a:solidFill>
              <a:latin typeface="Angsana New" panose="020B0604020202020204" pitchFamily="34" charset="0"/>
              <a:cs typeface="Angsana Ne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644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508DF-1A04-6C67-2A8A-D158B3C54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качестве </a:t>
            </a:r>
            <a:r>
              <a:rPr lang="ru-RU" dirty="0" err="1"/>
              <a:t>пароизоляционных</a:t>
            </a:r>
            <a:r>
              <a:rPr lang="ru-RU" dirty="0"/>
              <a:t> материалов применяются:</a:t>
            </a:r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2643A2-A18B-920D-160E-C29C2C5A2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300" dirty="0"/>
              <a:t>Полимерные лаки</a:t>
            </a:r>
          </a:p>
          <a:p>
            <a:r>
              <a:rPr lang="ru-RU" sz="4300" dirty="0"/>
              <a:t>Рулонные материалы </a:t>
            </a:r>
          </a:p>
          <a:p>
            <a:r>
              <a:rPr lang="ru-RU" sz="4300" dirty="0"/>
              <a:t>Листовые материалы </a:t>
            </a:r>
          </a:p>
          <a:p>
            <a:r>
              <a:rPr lang="ru-RU" sz="4300" dirty="0" err="1"/>
              <a:t>Пароизоляционные</a:t>
            </a:r>
            <a:r>
              <a:rPr lang="ru-RU" sz="4300" dirty="0"/>
              <a:t> пленки </a:t>
            </a:r>
          </a:p>
          <a:p>
            <a:endParaRPr lang="ru-RU" dirty="0"/>
          </a:p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78957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E9423-855F-9906-1055-8210B8501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Способ применения:</a:t>
            </a:r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46E27F-7B7C-3492-2734-4408A1E1D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300" b="0" i="0" u="none" strike="noStrike" dirty="0">
                <a:effectLst/>
                <a:latin typeface="-apple-system"/>
              </a:rPr>
              <a:t>Строительная </a:t>
            </a:r>
            <a:r>
              <a:rPr lang="ru-RU" sz="3300" b="0" i="0" u="none" strike="noStrike" dirty="0" err="1">
                <a:effectLst/>
                <a:latin typeface="-apple-system"/>
              </a:rPr>
              <a:t>пароизоляция</a:t>
            </a:r>
            <a:r>
              <a:rPr lang="ru-RU" sz="3300" b="0" i="0" u="none" strike="noStrike" dirty="0">
                <a:effectLst/>
                <a:latin typeface="-apple-system"/>
              </a:rPr>
              <a:t> прибивается к деревянным конструкциям непосредственно перед утеплителем скобами с помощью </a:t>
            </a:r>
            <a:r>
              <a:rPr lang="ru-RU" sz="3300" b="0" i="0" u="none" strike="noStrike" dirty="0" err="1">
                <a:effectLst/>
                <a:latin typeface="-apple-system"/>
                <a:hlinkClick r:id="rId2" tooltip="Скобозабиватель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скобозабивателя</a:t>
            </a:r>
            <a:r>
              <a:rPr lang="ru-RU" sz="3300" b="0" i="0" u="none" strike="noStrike" dirty="0">
                <a:effectLst/>
                <a:latin typeface="-apple-system"/>
              </a:rPr>
              <a:t> или крепится иным способом. Кладётся встык или </a:t>
            </a:r>
            <a:r>
              <a:rPr lang="ru-RU" sz="3300" b="0" i="0" u="none" strike="noStrike" dirty="0" err="1">
                <a:effectLst/>
                <a:latin typeface="-apple-system"/>
              </a:rPr>
              <a:t>внахлёст</a:t>
            </a:r>
            <a:r>
              <a:rPr lang="ru-RU" sz="3300" b="0" i="0" u="none" strike="noStrike" dirty="0">
                <a:effectLst/>
                <a:latin typeface="-apple-system"/>
              </a:rPr>
              <a:t>; швы </a:t>
            </a:r>
            <a:r>
              <a:rPr lang="ru-RU" sz="3300" b="0" i="0" u="none" strike="noStrike" dirty="0" err="1">
                <a:effectLst/>
                <a:latin typeface="-apple-system"/>
              </a:rPr>
              <a:t>проклеиваются</a:t>
            </a:r>
            <a:r>
              <a:rPr lang="ru-RU" sz="3300" b="0" i="0" u="none" strike="noStrike" dirty="0">
                <a:effectLst/>
                <a:latin typeface="-apple-system"/>
              </a:rPr>
              <a:t> </a:t>
            </a:r>
            <a:r>
              <a:rPr lang="ru-RU" sz="3300" b="0" i="0" u="none" strike="noStrike" dirty="0">
                <a:effectLst/>
                <a:latin typeface="-apple-system"/>
                <a:hlinkClick r:id="rId3" tooltip="Скотч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клейкой лентой</a:t>
            </a:r>
            <a:r>
              <a:rPr lang="ru-RU" sz="3300" b="0" i="0" u="none" strike="noStrike" dirty="0">
                <a:effectLst/>
                <a:latin typeface="-apple-system"/>
              </a:rPr>
              <a:t>. </a:t>
            </a:r>
            <a:endParaRPr lang="ru-BY" sz="3300" dirty="0"/>
          </a:p>
        </p:txBody>
      </p:sp>
    </p:spTree>
    <p:extLst>
      <p:ext uri="{BB962C8B-B14F-4D97-AF65-F5344CB8AC3E}">
        <p14:creationId xmlns:p14="http://schemas.microsoft.com/office/powerpoint/2010/main" val="3534371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BA5045-FDB2-B63D-6992-30F77D973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300" dirty="0">
                <a:solidFill>
                  <a:srgbClr val="FFFFFF"/>
                </a:solidFill>
                <a:latin typeface="Times"/>
              </a:rPr>
              <a:t>В</a:t>
            </a:r>
            <a:r>
              <a:rPr lang="ru-RU" sz="3300" b="0" i="0" u="none" strike="noStrike" dirty="0">
                <a:solidFill>
                  <a:srgbClr val="FFFFFF"/>
                </a:solidFill>
                <a:effectLst/>
                <a:latin typeface="Times"/>
              </a:rPr>
              <a:t>се, что можно применить в качестве </a:t>
            </a:r>
            <a:r>
              <a:rPr lang="ru-RU" sz="3300" b="0" i="0" u="none" strike="noStrike" dirty="0" err="1">
                <a:solidFill>
                  <a:srgbClr val="FFFFFF"/>
                </a:solidFill>
                <a:effectLst/>
                <a:latin typeface="Times"/>
              </a:rPr>
              <a:t>пароизоляции</a:t>
            </a:r>
            <a:r>
              <a:rPr lang="ru-RU" sz="3300" b="0" i="0" u="none" strike="noStrike" dirty="0">
                <a:solidFill>
                  <a:srgbClr val="FFFFFF"/>
                </a:solidFill>
                <a:effectLst/>
                <a:latin typeface="Times"/>
              </a:rPr>
              <a:t>, делится на две основных категории:</a:t>
            </a:r>
            <a:endParaRPr lang="ru-BY" sz="33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6C29DF-E681-E42D-BF6B-62F464F06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10371997" cy="4863949"/>
          </a:xfrm>
        </p:spPr>
        <p:txBody>
          <a:bodyPr>
            <a:noAutofit/>
          </a:bodyPr>
          <a:lstStyle/>
          <a:p>
            <a:pPr algn="just"/>
            <a:r>
              <a:rPr lang="ru-RU" sz="3000" b="0" i="0" u="none" strike="noStrike" dirty="0">
                <a:solidFill>
                  <a:srgbClr val="FFFFFF"/>
                </a:solidFill>
                <a:effectLst/>
                <a:latin typeface="Helvetica Neue" panose="02000503000000020004" pitchFamily="2"/>
              </a:rPr>
              <a:t>Непроницаемые – это и обычный полиэтилен, но лучше использовать плотный, от 200 </a:t>
            </a:r>
            <a:r>
              <a:rPr lang="ru-RU" sz="3000" b="0" i="0" u="none" strike="noStrike" dirty="0" err="1">
                <a:solidFill>
                  <a:srgbClr val="FFFFFF"/>
                </a:solidFill>
                <a:effectLst/>
                <a:latin typeface="Helvetica Neue" panose="02000503000000020004" pitchFamily="2"/>
              </a:rPr>
              <a:t>мкм</a:t>
            </a:r>
            <a:r>
              <a:rPr lang="ru-RU" sz="3000" b="0" i="0" u="none" strike="noStrike" dirty="0">
                <a:solidFill>
                  <a:srgbClr val="FFFFFF"/>
                </a:solidFill>
                <a:effectLst/>
                <a:latin typeface="Helvetica Neue" panose="02000503000000020004" pitchFamily="2"/>
              </a:rPr>
              <a:t>, а еще лучше, армированный и первичный; и специализированные </a:t>
            </a:r>
            <a:r>
              <a:rPr lang="ru-RU" sz="3000" b="0" i="0" u="none" strike="noStrike" dirty="0" err="1">
                <a:solidFill>
                  <a:srgbClr val="FFFFFF"/>
                </a:solidFill>
                <a:effectLst/>
                <a:latin typeface="Helvetica Neue" panose="02000503000000020004" pitchFamily="2"/>
              </a:rPr>
              <a:t>пароизоляционные</a:t>
            </a:r>
            <a:r>
              <a:rPr lang="ru-RU" sz="3000" b="0" i="0" u="none" strike="noStrike" dirty="0">
                <a:solidFill>
                  <a:srgbClr val="FFFFFF"/>
                </a:solidFill>
                <a:effectLst/>
                <a:latin typeface="Helvetica Neue" panose="02000503000000020004" pitchFamily="2"/>
              </a:rPr>
              <a:t> пленки различных брендов.</a:t>
            </a:r>
          </a:p>
          <a:p>
            <a:pPr algn="just"/>
            <a:r>
              <a:rPr lang="ru-RU" sz="3000" b="0" i="0" u="none" strike="noStrike" dirty="0">
                <a:solidFill>
                  <a:srgbClr val="FFFFFF"/>
                </a:solidFill>
                <a:effectLst/>
                <a:latin typeface="Helvetica Neue" panose="02000503000000020004" pitchFamily="2"/>
              </a:rPr>
              <a:t>С переменной </a:t>
            </a:r>
            <a:r>
              <a:rPr lang="ru-RU" sz="3000" b="0" i="0" u="none" strike="noStrike" dirty="0" err="1">
                <a:solidFill>
                  <a:srgbClr val="FFFFFF"/>
                </a:solidFill>
                <a:effectLst/>
                <a:latin typeface="Helvetica Neue" panose="02000503000000020004" pitchFamily="2"/>
              </a:rPr>
              <a:t>паропроницаемостью</a:t>
            </a:r>
            <a:r>
              <a:rPr lang="ru-RU" sz="3000" b="0" i="0" u="none" strike="noStrike" dirty="0">
                <a:solidFill>
                  <a:srgbClr val="FFFFFF"/>
                </a:solidFill>
                <a:effectLst/>
                <a:latin typeface="Helvetica Neue" panose="02000503000000020004" pitchFamily="2"/>
              </a:rPr>
              <a:t> (адаптивные) – это относительно новая категория </a:t>
            </a:r>
            <a:r>
              <a:rPr lang="ru-RU" sz="3000" b="0" i="0" u="none" strike="noStrike" dirty="0" err="1">
                <a:solidFill>
                  <a:srgbClr val="FFFFFF"/>
                </a:solidFill>
                <a:effectLst/>
                <a:latin typeface="Helvetica Neue" panose="02000503000000020004" pitchFamily="2"/>
              </a:rPr>
              <a:t>пароизоляционных</a:t>
            </a:r>
            <a:r>
              <a:rPr lang="ru-RU" sz="3000" b="0" i="0" u="none" strike="noStrike" dirty="0">
                <a:solidFill>
                  <a:srgbClr val="FFFFFF"/>
                </a:solidFill>
                <a:effectLst/>
                <a:latin typeface="Helvetica Neue" panose="02000503000000020004" pitchFamily="2"/>
              </a:rPr>
              <a:t> пленок, способных проводить пар при повышении влажности воздуха. </a:t>
            </a:r>
            <a:endParaRPr lang="ru-BY" sz="3000" dirty="0"/>
          </a:p>
        </p:txBody>
      </p:sp>
    </p:spTree>
    <p:extLst>
      <p:ext uri="{BB962C8B-B14F-4D97-AF65-F5344CB8AC3E}">
        <p14:creationId xmlns:p14="http://schemas.microsoft.com/office/powerpoint/2010/main" val="2313599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D907D6-EC04-E11C-849C-C66DD26B6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92" y="452718"/>
            <a:ext cx="10932903" cy="1546732"/>
          </a:xfrm>
        </p:spPr>
        <p:txBody>
          <a:bodyPr/>
          <a:lstStyle/>
          <a:p>
            <a:r>
              <a:rPr lang="ru-RU" sz="38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Существует классификация </a:t>
            </a:r>
            <a:r>
              <a:rPr lang="ru-RU" sz="3800" b="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пароизоляции</a:t>
            </a:r>
            <a:r>
              <a:rPr lang="ru-RU" sz="38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по нескольким классам </a:t>
            </a:r>
            <a:r>
              <a:rPr lang="ru-RU" sz="3800" b="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парозащиты</a:t>
            </a:r>
            <a:r>
              <a:rPr lang="ru-RU" sz="38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ru-BY" sz="38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AB1D0D-BD3D-06FA-8C98-0E35D6FE7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514" y="2052918"/>
            <a:ext cx="10400270" cy="463344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000" b="0" i="0" u="sng" strike="noStrike" dirty="0">
                <a:effectLst/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Тип А </a:t>
            </a:r>
            <a:r>
              <a:rPr lang="ru-RU" sz="3000" b="0" i="0" u="none" strike="noStrike" dirty="0">
                <a:effectLst/>
                <a:latin typeface="Symbol" pitchFamily="2" charset="2"/>
              </a:rPr>
              <a:t>-</a:t>
            </a:r>
            <a:r>
              <a:rPr lang="ru-RU" sz="3000" b="0" i="0" u="none" strike="noStrike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3000" b="0" i="0" u="none" strike="noStrike" dirty="0" err="1">
                <a:effectLst/>
                <a:latin typeface="Times New Roman" panose="02020603050405020304" pitchFamily="18" charset="0"/>
              </a:rPr>
              <a:t>влаго</a:t>
            </a:r>
            <a:r>
              <a:rPr lang="ru-RU" sz="3000" b="0" i="0" u="none" strike="noStrike" dirty="0">
                <a:effectLst/>
                <a:latin typeface="Times New Roman" panose="02020603050405020304" pitchFamily="18" charset="0"/>
              </a:rPr>
              <a:t>- и ветрозащитная </a:t>
            </a:r>
            <a:r>
              <a:rPr lang="ru-RU" sz="3000" b="0" i="0" u="none" strike="noStrike" dirty="0" err="1">
                <a:effectLst/>
                <a:latin typeface="Times New Roman" panose="02020603050405020304" pitchFamily="18" charset="0"/>
              </a:rPr>
              <a:t>паропроницаемая</a:t>
            </a:r>
            <a:r>
              <a:rPr lang="ru-RU" sz="3000" b="0" i="0" u="none" strike="noStrike" dirty="0">
                <a:effectLst/>
                <a:latin typeface="Times New Roman" panose="02020603050405020304" pitchFamily="18" charset="0"/>
              </a:rPr>
              <a:t> мембрана, которая защищает утеплитель от выветривания и внешней влаги. </a:t>
            </a:r>
            <a:r>
              <a:rPr lang="ru-RU" sz="3000" b="0" i="0" u="none" strike="noStrike" dirty="0" err="1">
                <a:effectLst/>
                <a:latin typeface="Times New Roman" panose="02020603050405020304" pitchFamily="18" charset="0"/>
              </a:rPr>
              <a:t>Назначениие</a:t>
            </a:r>
            <a:r>
              <a:rPr lang="ru-RU" sz="3000" b="0" i="0" u="none" strike="noStrike" dirty="0">
                <a:effectLst/>
                <a:latin typeface="Times New Roman" panose="02020603050405020304" pitchFamily="18" charset="0"/>
              </a:rPr>
              <a:t>: Укладывается между теплоизоляцией и кровельным покрытием или внешней облицовкой   стен. </a:t>
            </a:r>
          </a:p>
          <a:p>
            <a:pPr algn="just"/>
            <a:r>
              <a:rPr lang="ru-RU" sz="3000" b="1" i="0" u="sng" strike="noStrike" dirty="0">
                <a:effectLst/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Тип АМ</a:t>
            </a:r>
            <a:r>
              <a:rPr lang="ru-RU" sz="3000" b="0" i="0" u="sng" strike="noStrike" dirty="0">
                <a:effectLst/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 </a:t>
            </a:r>
            <a:r>
              <a:rPr lang="ru-RU" sz="3000" b="0" i="0" u="none" strike="noStrike" dirty="0">
                <a:effectLst/>
                <a:latin typeface="Symbol" pitchFamily="2" charset="2"/>
              </a:rPr>
              <a:t>-</a:t>
            </a:r>
            <a:r>
              <a:rPr lang="ru-RU" sz="3000" b="0" i="0" u="none" strike="noStrike" dirty="0">
                <a:effectLst/>
                <a:latin typeface="Times New Roman" panose="02020603050405020304" pitchFamily="18" charset="0"/>
              </a:rPr>
              <a:t> универсальная многослойная </a:t>
            </a:r>
            <a:r>
              <a:rPr lang="ru-RU" sz="3000" b="0" i="0" u="none" strike="noStrike" dirty="0" err="1">
                <a:effectLst/>
                <a:latin typeface="Times New Roman" panose="02020603050405020304" pitchFamily="18" charset="0"/>
              </a:rPr>
              <a:t>паропроницаемая</a:t>
            </a:r>
            <a:r>
              <a:rPr lang="ru-RU" sz="3000" b="0" i="0" u="none" strike="noStrike" dirty="0">
                <a:effectLst/>
                <a:latin typeface="Times New Roman" panose="02020603050405020304" pitchFamily="18" charset="0"/>
              </a:rPr>
              <a:t> мембрана. Для защиты несущих элементов кровли и утеплителя от внешних атмосферных осадков и ветра. Назначение: Укладывается между теплоизоляцией и кровельным покрытием. </a:t>
            </a:r>
          </a:p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690834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BBA2595-C034-0DCD-F615-2E3EA6850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096" y="302378"/>
            <a:ext cx="8946541" cy="4195481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12000" b="1" i="0" u="sng" strike="noStrike" dirty="0">
                <a:effectLst/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Тип В</a:t>
            </a:r>
            <a:r>
              <a:rPr lang="ru-RU" sz="12000" b="1" i="0" u="none" strike="noStrike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2000" b="0" i="0" u="none" strike="noStrike" dirty="0">
                <a:effectLst/>
                <a:latin typeface="Symbol" pitchFamily="2" charset="2"/>
              </a:rPr>
              <a:t>-</a:t>
            </a:r>
            <a:r>
              <a:rPr lang="ru-RU" sz="12000" b="0" i="0" u="none" strike="noStrike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2000" b="0" i="0" u="none" strike="noStrike" dirty="0" err="1">
                <a:effectLst/>
                <a:latin typeface="Times New Roman" panose="02020603050405020304" pitchFamily="18" charset="0"/>
              </a:rPr>
              <a:t>пароизоляционный</a:t>
            </a:r>
            <a:r>
              <a:rPr lang="ru-RU" sz="12000" b="0" i="0" u="none" strike="noStrike" dirty="0">
                <a:effectLst/>
                <a:latin typeface="Times New Roman" panose="02020603050405020304" pitchFamily="18" charset="0"/>
              </a:rPr>
              <a:t> материал, используемый в качестве </a:t>
            </a:r>
            <a:r>
              <a:rPr lang="ru-RU" sz="12000" b="0" i="0" u="none" strike="noStrike" dirty="0" err="1">
                <a:effectLst/>
                <a:latin typeface="Times New Roman" panose="02020603050405020304" pitchFamily="18" charset="0"/>
              </a:rPr>
              <a:t>паробарьера</a:t>
            </a:r>
            <a:r>
              <a:rPr lang="ru-RU" sz="12000" b="0" i="0" u="none" strike="noStrike" dirty="0">
                <a:effectLst/>
                <a:latin typeface="Times New Roman" panose="02020603050405020304" pitchFamily="18" charset="0"/>
              </a:rPr>
              <a:t> внутри помещений.  Назначение: защита утеплителя от внутренних паров помещения и сохранение его теплоизоляционных свойств. Применяется в конструкции стен, полов и </a:t>
            </a:r>
            <a:r>
              <a:rPr lang="ru-RU" sz="12000" b="0" i="0" u="none" strike="noStrike" dirty="0" err="1">
                <a:effectLst/>
                <a:latin typeface="Times New Roman" panose="02020603050405020304" pitchFamily="18" charset="0"/>
              </a:rPr>
              <a:t>межэтажных</a:t>
            </a:r>
            <a:r>
              <a:rPr lang="ru-RU" sz="12000" b="0" i="0" u="none" strike="noStrike" dirty="0">
                <a:effectLst/>
                <a:latin typeface="Times New Roman" panose="02020603050405020304" pitchFamily="18" charset="0"/>
              </a:rPr>
              <a:t> перекрытий. </a:t>
            </a:r>
          </a:p>
          <a:p>
            <a:pPr algn="just"/>
            <a:r>
              <a:rPr lang="ru-RU" sz="12000" b="1" i="0" u="sng" strike="noStrike" dirty="0">
                <a:effectLst/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Тип С</a:t>
            </a:r>
            <a:r>
              <a:rPr lang="ru-RU" sz="12000" b="0" i="0" u="none" strike="noStrike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2000" b="0" i="0" u="none" strike="noStrike" dirty="0">
                <a:effectLst/>
                <a:latin typeface="Symbol" pitchFamily="2" charset="2"/>
              </a:rPr>
              <a:t>-</a:t>
            </a:r>
            <a:r>
              <a:rPr lang="ru-RU" sz="12000" b="0" i="0" u="none" strike="noStrike" dirty="0">
                <a:effectLst/>
                <a:latin typeface="Times New Roman" panose="02020603050405020304" pitchFamily="18" charset="0"/>
              </a:rPr>
              <a:t> двухслойная </a:t>
            </a:r>
            <a:r>
              <a:rPr lang="ru-RU" sz="12000" b="0" i="0" u="none" strike="noStrike" dirty="0" err="1">
                <a:effectLst/>
                <a:latin typeface="Times New Roman" panose="02020603050405020304" pitchFamily="18" charset="0"/>
              </a:rPr>
              <a:t>пароизоляционная</a:t>
            </a:r>
            <a:r>
              <a:rPr lang="ru-RU" sz="12000" b="0" i="0" u="none" strike="noStrike" dirty="0">
                <a:effectLst/>
                <a:latin typeface="Times New Roman" panose="02020603050405020304" pitchFamily="18" charset="0"/>
              </a:rPr>
              <a:t> мембрана повышенной плотности. Отличается от типа В большей толщиной </a:t>
            </a:r>
            <a:r>
              <a:rPr lang="ru-RU" sz="12000" b="0" i="0" u="none" strike="noStrike" dirty="0" err="1">
                <a:effectLst/>
                <a:latin typeface="Times New Roman" panose="02020603050405020304" pitchFamily="18" charset="0"/>
              </a:rPr>
              <a:t>пароизоляционного</a:t>
            </a:r>
            <a:r>
              <a:rPr lang="ru-RU" sz="12000" b="0" i="0" u="none" strike="noStrike" dirty="0">
                <a:effectLst/>
                <a:latin typeface="Times New Roman" panose="02020603050405020304" pitchFamily="18" charset="0"/>
              </a:rPr>
              <a:t> пленочного слоя и большей плотностью слоя </a:t>
            </a:r>
            <a:r>
              <a:rPr lang="ru-RU" sz="12000" b="0" i="0" u="none" strike="noStrike" dirty="0" err="1">
                <a:effectLst/>
                <a:latin typeface="Times New Roman" panose="02020603050405020304" pitchFamily="18" charset="0"/>
              </a:rPr>
              <a:t>спанбонда</a:t>
            </a:r>
            <a:r>
              <a:rPr lang="ru-RU" sz="12000" b="0" i="0" u="none" strike="noStrike" dirty="0">
                <a:effectLst/>
                <a:latin typeface="Times New Roman" panose="02020603050405020304" pitchFamily="18" charset="0"/>
              </a:rPr>
              <a:t>. Назначение: Применяется во всех случаях что и тип В, в виде более прочного аналога. </a:t>
            </a:r>
          </a:p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1530751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CE31D90-CF23-3E54-52B1-F87FB8B25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b="1" i="0" u="sng" strike="noStrike" dirty="0">
                <a:effectLst/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Тип </a:t>
            </a:r>
            <a:r>
              <a:rPr lang="en-GB" sz="3200" b="1" i="0" u="sng" strike="noStrike" dirty="0">
                <a:effectLst/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</a:t>
            </a:r>
            <a:r>
              <a:rPr lang="en-GB" sz="3200" b="1" i="0" u="none" strike="noStrike" dirty="0">
                <a:effectLst/>
                <a:latin typeface="Times New Roman" panose="02020603050405020304" pitchFamily="18" charset="0"/>
              </a:rPr>
              <a:t> </a:t>
            </a:r>
            <a:r>
              <a:rPr lang="en-GB" sz="3200" b="0" i="0" u="none" strike="noStrike" dirty="0">
                <a:effectLst/>
                <a:latin typeface="Symbol" pitchFamily="2" charset="2"/>
              </a:rPr>
              <a:t>-</a:t>
            </a:r>
            <a:r>
              <a:rPr lang="ru-RU" sz="3200" b="0" i="0" u="none" strike="noStrike" dirty="0" err="1">
                <a:effectLst/>
                <a:latin typeface="Times New Roman" panose="02020603050405020304" pitchFamily="18" charset="0"/>
              </a:rPr>
              <a:t>полипропиленовая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</a:rPr>
              <a:t> ткань, имеющая с одной стороны прочное </a:t>
            </a:r>
            <a:r>
              <a:rPr lang="ru-RU" sz="3200" b="0" i="0" u="none" strike="noStrike" dirty="0" err="1">
                <a:effectLst/>
                <a:latin typeface="Times New Roman" panose="02020603050405020304" pitchFamily="18" charset="0"/>
              </a:rPr>
              <a:t>ламинирующее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</a:rPr>
              <a:t> покрытие. Данный тип материала выдерживает значительные механические нагрузки.  Назначение: для укладки между цементной, земляной или другой водопроницаемой </a:t>
            </a:r>
            <a:r>
              <a:rPr lang="ru-RU" sz="3200" b="0" i="0" u="none" strike="noStrike" dirty="0" err="1">
                <a:effectLst/>
                <a:latin typeface="Times New Roman" panose="02020603050405020304" pitchFamily="18" charset="0"/>
              </a:rPr>
              <a:t>стяжкой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</a:rPr>
              <a:t> пола и утеплителем полов, как </a:t>
            </a:r>
            <a:r>
              <a:rPr lang="ru-RU" sz="3200" b="0" i="0" u="none" strike="noStrike" dirty="0" err="1">
                <a:effectLst/>
                <a:latin typeface="Times New Roman" panose="02020603050405020304" pitchFamily="18" charset="0"/>
              </a:rPr>
              <a:t>гидроизолирующая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</a:rPr>
              <a:t> прослойка. </a:t>
            </a:r>
            <a:endParaRPr lang="ru-BY" sz="3200" dirty="0"/>
          </a:p>
        </p:txBody>
      </p:sp>
    </p:spTree>
    <p:extLst>
      <p:ext uri="{BB962C8B-B14F-4D97-AF65-F5344CB8AC3E}">
        <p14:creationId xmlns:p14="http://schemas.microsoft.com/office/powerpoint/2010/main" val="330754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C0D3910-CB21-E250-048C-528BBB442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858108"/>
            <a:ext cx="8946541" cy="5390291"/>
          </a:xfrm>
        </p:spPr>
        <p:txBody>
          <a:bodyPr>
            <a:normAutofit/>
          </a:bodyPr>
          <a:lstStyle/>
          <a:p>
            <a:r>
              <a:rPr lang="ru-RU" sz="3400" b="1" i="0" u="none" strike="noStrike" dirty="0">
                <a:effectLst/>
                <a:latin typeface="-apple-system"/>
              </a:rPr>
              <a:t>Отличие </a:t>
            </a:r>
            <a:r>
              <a:rPr lang="ru-RU" sz="3400" b="1" i="0" u="none" strike="noStrike" dirty="0" err="1">
                <a:effectLst/>
                <a:latin typeface="-apple-system"/>
              </a:rPr>
              <a:t>пароизоляции</a:t>
            </a:r>
            <a:r>
              <a:rPr lang="ru-RU" sz="3400" b="1" i="0" u="none" strike="noStrike" dirty="0">
                <a:effectLst/>
                <a:latin typeface="-apple-system"/>
              </a:rPr>
              <a:t> от гидроизоляции.</a:t>
            </a:r>
          </a:p>
          <a:p>
            <a:pPr algn="just"/>
            <a:r>
              <a:rPr lang="ru-RU" sz="2500" i="0" u="none" strike="noStrike" dirty="0" err="1">
                <a:effectLst/>
                <a:latin typeface="-apple-system"/>
              </a:rPr>
              <a:t>Пароизоляция</a:t>
            </a:r>
            <a:r>
              <a:rPr lang="ru-RU" sz="2500" i="0" u="none" strike="noStrike" dirty="0">
                <a:effectLst/>
                <a:latin typeface="-apple-system"/>
              </a:rPr>
              <a:t> – это материал, который не пропускает или плохо пропускает пар. </a:t>
            </a:r>
            <a:r>
              <a:rPr lang="ru-RU" sz="2500" i="0" u="none" strike="noStrike" dirty="0" err="1">
                <a:effectLst/>
                <a:latin typeface="-apple-system"/>
              </a:rPr>
              <a:t>Пароизоляцию</a:t>
            </a:r>
            <a:r>
              <a:rPr lang="ru-RU" sz="2500" i="0" u="none" strike="noStrike" dirty="0">
                <a:effectLst/>
                <a:latin typeface="-apple-system"/>
              </a:rPr>
              <a:t> монтируют с внутренней (тёплой) стороны утеплителя.</a:t>
            </a:r>
          </a:p>
          <a:p>
            <a:pPr algn="just"/>
            <a:r>
              <a:rPr lang="ru-RU" sz="2500" b="0" i="0" u="none" strike="noStrike" dirty="0">
                <a:effectLst/>
                <a:latin typeface="-apple-system"/>
              </a:rPr>
              <a:t>Гидроизоляция – это, в основном, </a:t>
            </a:r>
            <a:r>
              <a:rPr lang="ru-RU" sz="2500" b="0" i="0" u="none" strike="noStrike" dirty="0" err="1">
                <a:effectLst/>
                <a:latin typeface="-apple-system"/>
              </a:rPr>
              <a:t>гидро-ветрозащитные</a:t>
            </a:r>
            <a:r>
              <a:rPr lang="ru-RU" sz="2500" b="0" i="0" u="none" strike="noStrike" dirty="0">
                <a:effectLst/>
                <a:latin typeface="-apple-system"/>
              </a:rPr>
              <a:t> (диффузионные) мембраны, которые хорошо пропускают пар, но не пропускают воду. Гидроизоляцию монтируют с внешней (холодной) стороны утеплителя.</a:t>
            </a:r>
          </a:p>
        </p:txBody>
      </p:sp>
    </p:spTree>
    <p:extLst>
      <p:ext uri="{BB962C8B-B14F-4D97-AF65-F5344CB8AC3E}">
        <p14:creationId xmlns:p14="http://schemas.microsoft.com/office/powerpoint/2010/main" val="4019472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Microsoft Office PowerPoint</Application>
  <PresentationFormat>Широкоэкранный</PresentationFormat>
  <Paragraphs>22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Angsana New</vt:lpstr>
      <vt:lpstr>-apple-system</vt:lpstr>
      <vt:lpstr>Arial</vt:lpstr>
      <vt:lpstr>Century Gothic</vt:lpstr>
      <vt:lpstr>Helvetica Neue</vt:lpstr>
      <vt:lpstr>Symbol</vt:lpstr>
      <vt:lpstr>Times</vt:lpstr>
      <vt:lpstr>Times New Roman</vt:lpstr>
      <vt:lpstr>Wingdings 3</vt:lpstr>
      <vt:lpstr>Ион</vt:lpstr>
      <vt:lpstr>МГПТК СТРОИТЕЛЕЙ ИМ. КАМЕНСКОГО Тема: «Пароизоляционные материалы» </vt:lpstr>
      <vt:lpstr>Презентация PowerPoint</vt:lpstr>
      <vt:lpstr>В качестве пароизоляционных материалов применяются:</vt:lpstr>
      <vt:lpstr>Способ применения:</vt:lpstr>
      <vt:lpstr>Все, что можно применить в качестве пароизоляции, делится на две основных категории:</vt:lpstr>
      <vt:lpstr>Существует классификация пароизоляции по нескольким классам парозащиты: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МГПТК СТРОИТЕЛЕЙ ИМ. КАМЕНСКОГО Тема: «Пароизоляционные материалы»</dc:title>
  <dc:creator>klucmaric@gmail.com</dc:creator>
  <cp:lastModifiedBy>Илья Богдан</cp:lastModifiedBy>
  <cp:revision>3</cp:revision>
  <dcterms:created xsi:type="dcterms:W3CDTF">2023-04-01T10:58:27Z</dcterms:created>
  <dcterms:modified xsi:type="dcterms:W3CDTF">2023-06-13T19:37:03Z</dcterms:modified>
</cp:coreProperties>
</file>