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B8EA"/>
    <a:srgbClr val="66CCFF"/>
    <a:srgbClr val="C8E6EE"/>
    <a:srgbClr val="B889DB"/>
    <a:srgbClr val="E6D5F3"/>
    <a:srgbClr val="934BC9"/>
    <a:srgbClr val="C4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61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9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6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28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4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64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1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1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74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2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C847-B110-4C92-A90A-F4A43D14BE9D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9212-833E-4E63-959C-0D19AE5B1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4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9999">
              <a:srgbClr val="B889DB"/>
            </a:gs>
            <a:gs pos="70000">
              <a:srgbClr val="E6D5F3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/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«</a:t>
            </a:r>
            <a:r>
              <a:rPr lang="ru-RU" sz="3600" dirty="0" smtClean="0">
                <a:solidFill>
                  <a:srgbClr val="FFFFFF"/>
                </a:solidFill>
              </a:rPr>
              <a:t>Охрана труда и техника безопасности на строительном объекте»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682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Электрические травмы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072318"/>
              </p:ext>
            </p:extLst>
          </p:nvPr>
        </p:nvGraphicFramePr>
        <p:xfrm>
          <a:off x="251520" y="1125538"/>
          <a:ext cx="8640960" cy="563433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320480"/>
                <a:gridCol w="4320480"/>
              </a:tblGrid>
              <a:tr h="9366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Общие</a:t>
                      </a:r>
                    </a:p>
                    <a:p>
                      <a:pPr algn="ctr"/>
                      <a:r>
                        <a:rPr lang="ru-RU" sz="2800" dirty="0" smtClean="0"/>
                        <a:t> (электрические удары)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Местные</a:t>
                      </a:r>
                      <a:endParaRPr lang="ru-RU" sz="2800" dirty="0"/>
                    </a:p>
                  </a:txBody>
                  <a:tcPr/>
                </a:tc>
              </a:tr>
              <a:tr h="11784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Первой</a:t>
                      </a:r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</a:rPr>
                        <a:t> степени</a:t>
                      </a:r>
                    </a:p>
                    <a:p>
                      <a:pPr algn="ctr"/>
                      <a:endParaRPr lang="ru-RU" sz="2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sz="2400" baseline="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Электрические ожоги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751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Второй</a:t>
                      </a:r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</a:rPr>
                        <a:t> степени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Электрические знаки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751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Третьей степени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Металлизация кожи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751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Четвертой степени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Электроофтальмия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75183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Механические повреждения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2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FF"/>
                </a:solidFill>
              </a:rPr>
              <a:t>Основы пожарной безопасности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Пламя искры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Повышенная температура окружающей среды и нагреваемых предметов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Токсичные средства горения 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Пониженная концентрация кислорода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Дым, обрушения, разрушения</a:t>
            </a:r>
          </a:p>
          <a:p>
            <a:pPr marL="0" indent="0" algn="ctr">
              <a:buNone/>
            </a:pPr>
            <a:endParaRPr lang="ru-RU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FFFF"/>
                </a:solidFill>
              </a:rPr>
              <a:t>Все это является опасными факторами, которые можно предотвратить с помощью огнетушителей, воды, песка и кошмы.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Правила по охране труда и технике безопасности необходимо соблюдать, так как это в наших же интересах. Мы обязаны знать как свои права, так и свои обязанности и четко выполнять их на рабочем месте, чтобы избежать несчастных случаев или поломки оборудования.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095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0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4087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3000" u="sng" dirty="0" smtClean="0">
                <a:solidFill>
                  <a:schemeClr val="accent4">
                    <a:lumMod val="50000"/>
                  </a:schemeClr>
                </a:solidFill>
              </a:rPr>
              <a:t>Охрана труда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– это система обеспечения безопасности жизни и здоровья работника в процессе трудовой деятельности, включающая правовые, социально-экономические, организационные, технические, психологические, санитарно-гигиенические, лечебно-профилактические, реабилитационные и другие мероприятия и средства.</a:t>
            </a:r>
          </a:p>
          <a:p>
            <a:pPr>
              <a:buFont typeface="Wingdings" pitchFamily="2" charset="2"/>
              <a:buChar char="q"/>
            </a:pPr>
            <a:r>
              <a:rPr lang="ru-RU" sz="3000" u="sng" dirty="0" smtClean="0">
                <a:solidFill>
                  <a:schemeClr val="accent4">
                    <a:lumMod val="50000"/>
                  </a:schemeClr>
                </a:solidFill>
              </a:rPr>
              <a:t>Техника безопасности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– это система организационных и технических мероприятий и средств, предотвращающих воздействие на работающих опасных производственных факторов.</a:t>
            </a:r>
          </a:p>
          <a:p>
            <a:pPr marL="0" indent="0" algn="ctr">
              <a:buNone/>
            </a:pP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Опасные и вредные производственные факторы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9971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C8E6EE"/>
                </a:solidFill>
              </a:rPr>
              <a:t>Физические (движущиеся машины и механизмы, острые кромки, высокое расположение рабочего места и т.д.)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C8E6EE"/>
                </a:solidFill>
              </a:rPr>
              <a:t>Биологические (микроорганизмы – бактерии, вирусы, грибы; макро организмы – растения и животные)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C8E6EE"/>
                </a:solidFill>
              </a:rPr>
              <a:t>Психофизиологические (физические перегрузки, монотонность труда, эмоциональные перегрузки и т.д.)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C8E6EE"/>
                </a:solidFill>
              </a:rPr>
              <a:t>Химические (токсические вещества различного </a:t>
            </a:r>
            <a:r>
              <a:rPr lang="ru-RU" sz="2600" dirty="0">
                <a:solidFill>
                  <a:srgbClr val="C8E6EE"/>
                </a:solidFill>
              </a:rPr>
              <a:t>а</a:t>
            </a:r>
            <a:r>
              <a:rPr lang="ru-RU" sz="2600" dirty="0" smtClean="0">
                <a:solidFill>
                  <a:srgbClr val="C8E6EE"/>
                </a:solidFill>
              </a:rPr>
              <a:t>грегатного состояния, бытовые химикаты и т.д.)</a:t>
            </a:r>
            <a:endParaRPr lang="ru-RU" sz="2600" dirty="0">
              <a:solidFill>
                <a:srgbClr val="C8E6EE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1728192" cy="151216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1905372" cy="19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44" y="5110296"/>
            <a:ext cx="2088232" cy="169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0575" y="2276872"/>
            <a:ext cx="2002532" cy="160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6CCFF"/>
                </a:solidFill>
              </a:rPr>
              <a:t>Основные законодательные акты и нормативные документы по охране труда</a:t>
            </a:r>
            <a:endParaRPr lang="ru-RU" sz="3200" dirty="0">
              <a:solidFill>
                <a:srgbClr val="66CC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6480720" cy="49971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Конституция Республики Беларусь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Трудовой кодекс Республики Беларусь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Уголовный кодекс Республики Беларусь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Гражданский кодекс Республики Беларусь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Кодекс об административных правонарушениях Республики Беларусь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Устав предприятия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Коллективный договор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Правила внутреннего трудового распорядка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Должностные инструкции и инструкции по охране труда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CCFF"/>
                </a:solidFill>
              </a:rPr>
              <a:t>Приказы, распоряжения и т.д.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89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Недельный режим труда и отдыха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0161759"/>
              </p:ext>
            </p:extLst>
          </p:nvPr>
        </p:nvGraphicFramePr>
        <p:xfrm>
          <a:off x="539552" y="1124744"/>
          <a:ext cx="8064896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 (группа инвалидности)</a:t>
                      </a:r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 marL="44873" marR="44873"/>
                </a:tc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14 до 16 лет</a:t>
                      </a:r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marL="44873" marR="44873"/>
                </a:tc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16 до 18 лет</a:t>
                      </a:r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marL="44873" marR="44873"/>
                </a:tc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18 лет</a:t>
                      </a:r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44873" marR="44873"/>
                </a:tc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Инвалиды</a:t>
                      </a:r>
                      <a:r>
                        <a:rPr lang="ru-RU" baseline="0" dirty="0" smtClean="0"/>
                        <a:t> 1 - 2 группы</a:t>
                      </a:r>
                      <a:endParaRPr lang="ru-RU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более 35</a:t>
                      </a:r>
                      <a:endParaRPr lang="ru-RU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3068960"/>
            <a:ext cx="8219256" cy="3528392"/>
          </a:xfrm>
        </p:spPr>
        <p:txBody>
          <a:bodyPr>
            <a:noAutofit/>
          </a:bodyPr>
          <a:lstStyle/>
          <a:p>
            <a:pPr marL="0" indent="360000">
              <a:buNone/>
            </a:pPr>
            <a:endParaRPr lang="ru-RU" sz="2000" dirty="0" smtClean="0"/>
          </a:p>
          <a:p>
            <a:pPr marL="0" indent="360000">
              <a:buNone/>
            </a:pPr>
            <a:r>
              <a:rPr lang="ru-RU" sz="2000" dirty="0" smtClean="0"/>
              <a:t>В течении рабочего дня работникам предоставляется перерыв для питания и отдыха продолжительностью не менее 20 минут и не более 2 часов.</a:t>
            </a:r>
          </a:p>
          <a:p>
            <a:pPr marL="0" indent="360000">
              <a:buNone/>
            </a:pPr>
            <a:r>
              <a:rPr lang="ru-RU" sz="2000" dirty="0" smtClean="0"/>
              <a:t>Минимальная продолжительность трудового отпуска 24 календарных дня, минимальная – 56 дней.</a:t>
            </a:r>
          </a:p>
          <a:p>
            <a:pPr marL="0" indent="360000">
              <a:buNone/>
            </a:pPr>
            <a:r>
              <a:rPr lang="ru-RU" sz="2000" dirty="0" smtClean="0"/>
              <a:t>Ночным считается время с 22 до 6 часов утра.</a:t>
            </a:r>
          </a:p>
          <a:p>
            <a:pPr marL="0" indent="360000">
              <a:buNone/>
            </a:pPr>
            <a:r>
              <a:rPr lang="ru-RU" sz="2000" dirty="0" smtClean="0"/>
              <a:t>Сверхурочные работы могут производиться в исключительных случаях и не должны превышать 4 часов в течение 2 дней подряд и 120 часов в год.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697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Инструктажи по охране труда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268760"/>
            <a:ext cx="8496944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u="sng" dirty="0" smtClean="0">
                <a:solidFill>
                  <a:srgbClr val="FFFFFF"/>
                </a:solidFill>
              </a:rPr>
              <a:t>Вводный</a:t>
            </a:r>
            <a:r>
              <a:rPr lang="ru-RU" sz="2000" dirty="0" smtClean="0">
                <a:solidFill>
                  <a:srgbClr val="FFFFFF"/>
                </a:solidFill>
              </a:rPr>
              <a:t> - проводится при поступлении на постоянную или временную работу, а так же с учащимися, пришедшими  на практику для ознакомления с общими правилами и требованиями по охране труда на предприятии.</a:t>
            </a:r>
          </a:p>
          <a:p>
            <a:pPr>
              <a:buFont typeface="Wingdings" pitchFamily="2" charset="2"/>
              <a:buChar char="q"/>
            </a:pPr>
            <a:r>
              <a:rPr lang="ru-RU" sz="2000" u="sng" dirty="0" smtClean="0">
                <a:solidFill>
                  <a:srgbClr val="FFFFFF"/>
                </a:solidFill>
              </a:rPr>
              <a:t>Первичный на рабочем месте </a:t>
            </a:r>
            <a:r>
              <a:rPr lang="ru-RU" sz="2000" dirty="0" smtClean="0">
                <a:solidFill>
                  <a:srgbClr val="FFFFFF"/>
                </a:solidFill>
              </a:rPr>
              <a:t>- проводится для всех принятых на предприятие перед первым допуском к работе для изучения конкретных требований  и правил обеспечения безопасности на конкретном рабочем месте.</a:t>
            </a:r>
          </a:p>
          <a:p>
            <a:pPr>
              <a:buFont typeface="Wingdings" pitchFamily="2" charset="2"/>
              <a:buChar char="q"/>
            </a:pPr>
            <a:r>
              <a:rPr lang="ru-RU" sz="2000" u="sng" dirty="0" smtClean="0">
                <a:solidFill>
                  <a:srgbClr val="FFFFFF"/>
                </a:solidFill>
              </a:rPr>
              <a:t>Повторный</a:t>
            </a:r>
            <a:r>
              <a:rPr lang="ru-RU" sz="2000" dirty="0" smtClean="0">
                <a:solidFill>
                  <a:srgbClr val="FFFFFF"/>
                </a:solidFill>
              </a:rPr>
              <a:t> - проводится не реже 1 раза в полугодие по программе первичного инструктажа для восстановления в памяти правил охраны труда.</a:t>
            </a:r>
          </a:p>
          <a:p>
            <a:pPr>
              <a:buFont typeface="Wingdings" pitchFamily="2" charset="2"/>
              <a:buChar char="q"/>
            </a:pPr>
            <a:r>
              <a:rPr lang="ru-RU" sz="2000" u="sng" dirty="0" smtClean="0">
                <a:solidFill>
                  <a:srgbClr val="FFFFFF"/>
                </a:solidFill>
              </a:rPr>
              <a:t>Внеплановый</a:t>
            </a:r>
            <a:r>
              <a:rPr lang="ru-RU" sz="2000" dirty="0" smtClean="0">
                <a:solidFill>
                  <a:srgbClr val="FFFFFF"/>
                </a:solidFill>
              </a:rPr>
              <a:t> - проводится при принятии новых нормативных документов, внедрении нового оборудования, несчастных случаях, перерывах в работе более 6 месяцев и т.д.</a:t>
            </a:r>
          </a:p>
          <a:p>
            <a:pPr>
              <a:buFont typeface="Wingdings" pitchFamily="2" charset="2"/>
              <a:buChar char="q"/>
            </a:pPr>
            <a:r>
              <a:rPr lang="ru-RU" sz="2000" u="sng" dirty="0" smtClean="0">
                <a:solidFill>
                  <a:srgbClr val="FFFFFF"/>
                </a:solidFill>
              </a:rPr>
              <a:t>Целевой</a:t>
            </a:r>
            <a:r>
              <a:rPr lang="ru-RU" sz="2000" dirty="0" smtClean="0">
                <a:solidFill>
                  <a:srgbClr val="FFFFFF"/>
                </a:solidFill>
              </a:rPr>
              <a:t> - проводится при выполнении разовых работ, ликвидации вследствие аварии, проведении экскурсий и т.д.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480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Знаки безопасности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618856" cy="564563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FFFF"/>
                </a:solidFill>
              </a:rPr>
              <a:t>Запрещающие – запрещают выполнять определенные действия.</a:t>
            </a:r>
          </a:p>
          <a:p>
            <a:r>
              <a:rPr lang="ru-RU" sz="2200" dirty="0" smtClean="0">
                <a:solidFill>
                  <a:srgbClr val="FFFFFF"/>
                </a:solidFill>
              </a:rPr>
              <a:t>Предупреждающие – предупреждают о возможной опасности.</a:t>
            </a:r>
          </a:p>
          <a:p>
            <a:r>
              <a:rPr lang="ru-RU" sz="2200" dirty="0" smtClean="0">
                <a:solidFill>
                  <a:srgbClr val="FFFFFF"/>
                </a:solidFill>
              </a:rPr>
              <a:t>Предписывающие – предписывают выполнить определенные действия.</a:t>
            </a:r>
          </a:p>
          <a:p>
            <a:r>
              <a:rPr lang="ru-RU" sz="2200" dirty="0" smtClean="0">
                <a:solidFill>
                  <a:srgbClr val="FFFFFF"/>
                </a:solidFill>
              </a:rPr>
              <a:t>Указательные – указывают месторасположение различных объектов, устройств.</a:t>
            </a:r>
          </a:p>
          <a:p>
            <a:r>
              <a:rPr lang="ru-RU" sz="2200" dirty="0" smtClean="0">
                <a:solidFill>
                  <a:srgbClr val="FFFFFF"/>
                </a:solidFill>
              </a:rPr>
              <a:t>Знаки пожарной безопасности:</a:t>
            </a:r>
          </a:p>
          <a:p>
            <a:pPr marL="0" indent="360000">
              <a:buNone/>
            </a:pPr>
            <a:r>
              <a:rPr lang="ru-RU" sz="2200" dirty="0" smtClean="0">
                <a:solidFill>
                  <a:srgbClr val="FFFFFF"/>
                </a:solidFill>
              </a:rPr>
              <a:t>1)указательные</a:t>
            </a:r>
          </a:p>
          <a:p>
            <a:pPr marL="0" indent="360000">
              <a:buNone/>
            </a:pPr>
            <a:r>
              <a:rPr lang="ru-RU" sz="2200" dirty="0" smtClean="0">
                <a:solidFill>
                  <a:srgbClr val="FFFFFF"/>
                </a:solidFill>
              </a:rPr>
              <a:t>2)эвакуационные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13" y="980728"/>
            <a:ext cx="1500758" cy="150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89" y="1844824"/>
            <a:ext cx="1549160" cy="141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13" y="2708920"/>
            <a:ext cx="1500758" cy="150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89" y="3459299"/>
            <a:ext cx="1549160" cy="154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97" y="4437112"/>
            <a:ext cx="1500758" cy="150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90" y="5149208"/>
            <a:ext cx="1549160" cy="154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67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Электробезопасность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Система организационных и технических мероприятий и средств, которые обеспечивают защиту людей от вредного и опасного воздействия электрического тока, электрической дуги, электромагнитного поля и статического электричества.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4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Действие электрического тока на человека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000" u="sng" dirty="0" smtClean="0">
                <a:solidFill>
                  <a:srgbClr val="7030A0"/>
                </a:solidFill>
              </a:rPr>
              <a:t>Механическое </a:t>
            </a:r>
            <a:r>
              <a:rPr lang="ru-RU" sz="3000" dirty="0" smtClean="0">
                <a:solidFill>
                  <a:srgbClr val="7030A0"/>
                </a:solidFill>
              </a:rPr>
              <a:t>– судорожное сокращение мышц</a:t>
            </a:r>
          </a:p>
          <a:p>
            <a:pPr>
              <a:buFont typeface="Wingdings" pitchFamily="2" charset="2"/>
              <a:buChar char="ü"/>
            </a:pPr>
            <a:r>
              <a:rPr lang="ru-RU" sz="3000" u="sng" dirty="0" smtClean="0">
                <a:solidFill>
                  <a:srgbClr val="7030A0"/>
                </a:solidFill>
              </a:rPr>
              <a:t>Электролитическое</a:t>
            </a:r>
            <a:r>
              <a:rPr lang="ru-RU" sz="3000" dirty="0" smtClean="0">
                <a:solidFill>
                  <a:srgbClr val="7030A0"/>
                </a:solidFill>
              </a:rPr>
              <a:t> – разлагает кровь, плазму</a:t>
            </a:r>
          </a:p>
          <a:p>
            <a:pPr>
              <a:buFont typeface="Wingdings" pitchFamily="2" charset="2"/>
              <a:buChar char="ü"/>
            </a:pPr>
            <a:r>
              <a:rPr lang="ru-RU" sz="3000" u="sng" dirty="0" smtClean="0">
                <a:solidFill>
                  <a:srgbClr val="7030A0"/>
                </a:solidFill>
              </a:rPr>
              <a:t>Биологическое</a:t>
            </a:r>
            <a:r>
              <a:rPr lang="ru-RU" sz="3000" dirty="0" smtClean="0">
                <a:solidFill>
                  <a:srgbClr val="7030A0"/>
                </a:solidFill>
              </a:rPr>
              <a:t> – раздражает и возбуждает живые ткани организма, нарушает внутренние биологические процессы</a:t>
            </a:r>
          </a:p>
          <a:p>
            <a:pPr>
              <a:buFont typeface="Wingdings" pitchFamily="2" charset="2"/>
              <a:buChar char="ü"/>
            </a:pPr>
            <a:r>
              <a:rPr lang="ru-RU" sz="3000" u="sng" dirty="0" smtClean="0">
                <a:solidFill>
                  <a:srgbClr val="7030A0"/>
                </a:solidFill>
              </a:rPr>
              <a:t>Термическое</a:t>
            </a:r>
            <a:r>
              <a:rPr lang="ru-RU" sz="3000" dirty="0" smtClean="0">
                <a:solidFill>
                  <a:srgbClr val="7030A0"/>
                </a:solidFill>
              </a:rPr>
              <a:t> – нагревает ткани, кровеносные сосуды, нервные волокна и внутренние органы вплоть до ожогов отдельных участков тела</a:t>
            </a:r>
          </a:p>
        </p:txBody>
      </p:sp>
    </p:spTree>
    <p:extLst>
      <p:ext uri="{BB962C8B-B14F-4D97-AF65-F5344CB8AC3E}">
        <p14:creationId xmlns:p14="http://schemas.microsoft.com/office/powerpoint/2010/main" val="2095111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641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«Охрана труда и техника безопасности на строительном объекте» </vt:lpstr>
      <vt:lpstr>Презентация PowerPoint</vt:lpstr>
      <vt:lpstr>Опасные и вредные производственные факторы</vt:lpstr>
      <vt:lpstr>Основные законодательные акты и нормативные документы по охране труда</vt:lpstr>
      <vt:lpstr>Недельный режим труда и отдыха</vt:lpstr>
      <vt:lpstr>Инструктажи по охране труда</vt:lpstr>
      <vt:lpstr>Знаки безопасности</vt:lpstr>
      <vt:lpstr>Электробезопасность</vt:lpstr>
      <vt:lpstr>Действие электрического тока на человека</vt:lpstr>
      <vt:lpstr>Электрические травмы</vt:lpstr>
      <vt:lpstr>Основы пожарной безопасности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«Охрана труда и техника безопасности на строительном объекте» </dc:title>
  <dc:creator>User</dc:creator>
  <cp:lastModifiedBy>Admin</cp:lastModifiedBy>
  <cp:revision>20</cp:revision>
  <dcterms:created xsi:type="dcterms:W3CDTF">2012-02-19T10:27:50Z</dcterms:created>
  <dcterms:modified xsi:type="dcterms:W3CDTF">2021-04-19T14:06:38Z</dcterms:modified>
</cp:coreProperties>
</file>