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4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3/3/2012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0" y="3886200"/>
            <a:ext cx="6858000" cy="1828800"/>
          </a:xfrm>
        </p:spPr>
        <p:txBody>
          <a:bodyPr>
            <a:normAutofit/>
          </a:bodyPr>
          <a:lstStyle/>
          <a:p>
            <a:pPr algn="r"/>
            <a:r>
              <a:rPr lang="ru-RU" sz="4800" dirty="0" smtClean="0">
                <a:solidFill>
                  <a:schemeClr val="bg1"/>
                </a:solidFill>
                <a:latin typeface="Impact" pitchFamily="34" charset="0"/>
              </a:rPr>
              <a:t>Сущность </a:t>
            </a:r>
            <a:br>
              <a:rPr lang="ru-RU" sz="48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ru-RU" sz="4800" dirty="0" smtClean="0">
                <a:solidFill>
                  <a:schemeClr val="bg1"/>
                </a:solidFill>
                <a:latin typeface="Impact" pitchFamily="34" charset="0"/>
              </a:rPr>
              <a:t>менеджмента</a:t>
            </a:r>
            <a:endParaRPr lang="ru-RU" sz="48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7400" y="6050037"/>
            <a:ext cx="6705600" cy="685800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latin typeface="Impact" pitchFamily="34" charset="0"/>
              </a:rPr>
              <a:t>Ключевые понятия</a:t>
            </a:r>
            <a:endParaRPr lang="ru-RU" sz="3600" dirty="0">
              <a:latin typeface="Impact" pitchFamily="34" charset="0"/>
            </a:endParaRPr>
          </a:p>
        </p:txBody>
      </p:sp>
      <p:pic>
        <p:nvPicPr>
          <p:cNvPr id="1026" name="Picture 2" descr="D:\клип арт\люди\AbleStock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599"/>
            <a:ext cx="2971800" cy="4458739"/>
          </a:xfrm>
          <a:prstGeom prst="rect">
            <a:avLst/>
          </a:prstGeom>
          <a:noFill/>
        </p:spPr>
      </p:pic>
      <p:pic>
        <p:nvPicPr>
          <p:cNvPr id="1027" name="Picture 3" descr="D:\клип арт\люди\AbleStock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9600"/>
            <a:ext cx="4371975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План лекции: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600200"/>
            <a:ext cx="3730752" cy="44958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dirty="0" smtClean="0">
                <a:hlinkClick r:id="rId3" action="ppaction://hlinksldjump"/>
              </a:rPr>
              <a:t>Менеджмент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>
                <a:hlinkClick r:id="rId4" action="ppaction://hlinksldjump"/>
              </a:rPr>
              <a:t>Менеджер 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>
                <a:hlinkClick r:id="rId5" action="ppaction://hlinksldjump"/>
              </a:rPr>
              <a:t>Основные функции менеджмента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>
                <a:hlinkClick r:id="rId6" action="ppaction://hlinksldjump"/>
              </a:rPr>
              <a:t>Функции менеджмента 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>
                <a:hlinkClick r:id="rId7" action="ppaction://hlinksldjump"/>
              </a:rPr>
              <a:t>Иерархия управления</a:t>
            </a: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/>
          </a:p>
        </p:txBody>
      </p:sp>
      <p:pic>
        <p:nvPicPr>
          <p:cNvPr id="2050" name="Picture 2" descr="D:\клип арт\люди\AbleStock049.jpg"/>
          <p:cNvPicPr>
            <a:picLocks noChangeAspect="1" noChangeArrowheads="1"/>
          </p:cNvPicPr>
          <p:nvPr/>
        </p:nvPicPr>
        <p:blipFill>
          <a:blip r:embed="rId8" cstate="print"/>
          <a:srcRect r="20732" b="43089"/>
          <a:stretch>
            <a:fillRect/>
          </a:stretch>
        </p:blipFill>
        <p:spPr bwMode="auto">
          <a:xfrm>
            <a:off x="4191000" y="1524000"/>
            <a:ext cx="4953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Менеджмент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79848" y="1905000"/>
            <a:ext cx="4035552" cy="4953000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Менеджмент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smtClean="0"/>
              <a:t>– совокупность методов, средств и форм управления современным производством с целью повышения его эффективности, увеличения прибыли</a:t>
            </a:r>
            <a:endParaRPr lang="ru-RU" sz="3200" dirty="0"/>
          </a:p>
        </p:txBody>
      </p:sp>
      <p:pic>
        <p:nvPicPr>
          <p:cNvPr id="3074" name="Picture 2" descr="D:\клип арт\люди\AbleStock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35052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Менеджмент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600200"/>
            <a:ext cx="4800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Основатель менеджмента – Ф. Тейлор (1911 г. – «Принципы научного управления»)</a:t>
            </a:r>
          </a:p>
          <a:p>
            <a:pPr marL="0" indent="0">
              <a:buNone/>
            </a:pPr>
            <a:r>
              <a:rPr lang="ru-RU" dirty="0" smtClean="0"/>
              <a:t>Отец менеджмента – Анри Файоль (разработал 14 универсальных принципов управления)</a:t>
            </a:r>
          </a:p>
          <a:p>
            <a:pPr marL="0" indent="0">
              <a:buNone/>
            </a:pPr>
            <a:r>
              <a:rPr lang="ru-RU" dirty="0" smtClean="0"/>
              <a:t>В России как наука менеджмент оформился в 30-40ые гг. </a:t>
            </a:r>
            <a:r>
              <a:rPr lang="en-US" dirty="0" smtClean="0"/>
              <a:t>XX</a:t>
            </a:r>
            <a:r>
              <a:rPr lang="ru-RU" dirty="0" smtClean="0"/>
              <a:t> века.</a:t>
            </a:r>
            <a:endParaRPr lang="ru-RU" dirty="0"/>
          </a:p>
        </p:txBody>
      </p:sp>
      <p:pic>
        <p:nvPicPr>
          <p:cNvPr id="4099" name="Picture 3" descr="D:\клип арт\люди\AbleStock001.jpg"/>
          <p:cNvPicPr>
            <a:picLocks noChangeAspect="1" noChangeArrowheads="1"/>
          </p:cNvPicPr>
          <p:nvPr/>
        </p:nvPicPr>
        <p:blipFill>
          <a:blip r:embed="rId2" cstate="print"/>
          <a:srcRect l="8537" r="26829" b="46341"/>
          <a:stretch>
            <a:fillRect/>
          </a:stretch>
        </p:blipFill>
        <p:spPr bwMode="auto">
          <a:xfrm>
            <a:off x="5105400" y="1828800"/>
            <a:ext cx="40386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Менеджер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48" y="1600200"/>
            <a:ext cx="5178552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Менеджер</a:t>
            </a:r>
            <a:r>
              <a:rPr lang="ru-RU" dirty="0" smtClean="0"/>
              <a:t> – это человек, </a:t>
            </a:r>
            <a:r>
              <a:rPr lang="ru-RU" u="sng" dirty="0" smtClean="0"/>
              <a:t>профессионально занимающийся </a:t>
            </a:r>
            <a:r>
              <a:rPr lang="ru-RU" dirty="0" smtClean="0"/>
              <a:t>управленческой деятельностью, наделённый полномочиями принимать управленческие решения и осуществлять их выполнение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Цель работы менеджера</a:t>
            </a:r>
            <a:r>
              <a:rPr lang="ru-RU" dirty="0" smtClean="0"/>
              <a:t> - обеспечение стабильной конкурентоспособности фирмы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D:\клип арт\люди\AbleStock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62600" y="1600200"/>
            <a:ext cx="3200400" cy="511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Основные функции менеджмента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600200"/>
            <a:ext cx="8302752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это процесс планирования, организации, мотивации и контроля, необходимый для того, чтобы сформулировать и достичь целей организации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5800" y="4495800"/>
            <a:ext cx="16764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плани-рование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19400" y="4495800"/>
            <a:ext cx="15240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органи-зация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4495800"/>
            <a:ext cx="15240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моти-вация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81800" y="4495800"/>
            <a:ext cx="18288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35052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  управления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>
            <a:stCxn id="7" idx="2"/>
          </p:cNvCxnSpPr>
          <p:nvPr/>
        </p:nvCxnSpPr>
        <p:spPr>
          <a:xfrm rot="5400000">
            <a:off x="7543800" y="5486400"/>
            <a:ext cx="304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>
            <a:off x="1524000" y="5638800"/>
            <a:ext cx="61722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1372394" y="54856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52600" y="57150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коммуникации  (обратная связь)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>
            <a:stCxn id="4" idx="3"/>
            <a:endCxn id="5" idx="1"/>
          </p:cNvCxnSpPr>
          <p:nvPr/>
        </p:nvCxnSpPr>
        <p:spPr>
          <a:xfrm>
            <a:off x="2362200" y="4914900"/>
            <a:ext cx="4572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5" idx="3"/>
            <a:endCxn id="6" idx="1"/>
          </p:cNvCxnSpPr>
          <p:nvPr/>
        </p:nvCxnSpPr>
        <p:spPr>
          <a:xfrm>
            <a:off x="4343400" y="4914900"/>
            <a:ext cx="4572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324600" y="4876800"/>
            <a:ext cx="4572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Функции менеджмента: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84048" y="1828800"/>
            <a:ext cx="1825752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планирование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2517648" y="1828800"/>
            <a:ext cx="1825752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4800600" y="1828800"/>
            <a:ext cx="1825752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мотивация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6934200" y="1828800"/>
            <a:ext cx="1825752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контроль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" y="2971800"/>
            <a:ext cx="1676400" cy="3352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это формирование цели управления, выбор путей и методов достижения этой цели</a:t>
            </a:r>
            <a:br>
              <a:rPr lang="ru-RU" dirty="0" smtClean="0"/>
            </a:b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1104900" y="27043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2590800" y="2971800"/>
            <a:ext cx="1752600" cy="3352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это создание оптимальной структуры управления,  </a:t>
            </a:r>
            <a:r>
              <a:rPr lang="ru-RU" dirty="0" err="1" smtClean="0"/>
              <a:t>направлен-ное</a:t>
            </a:r>
            <a:r>
              <a:rPr lang="ru-RU" dirty="0" smtClean="0"/>
              <a:t> на достижение цели организации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0600" y="2971800"/>
            <a:ext cx="1752600" cy="3352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это совокупность методов, </a:t>
            </a:r>
            <a:r>
              <a:rPr lang="ru-RU" dirty="0" err="1" smtClean="0"/>
              <a:t>стимули-рующих</a:t>
            </a:r>
            <a:r>
              <a:rPr lang="ru-RU" dirty="0" smtClean="0"/>
              <a:t> работников к наиболее эффективной работе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10400" y="2971800"/>
            <a:ext cx="1828800" cy="3352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это система регулирования деятельности работников по выполнению работы </a:t>
            </a:r>
            <a:r>
              <a:rPr lang="ru-RU" dirty="0" err="1" smtClean="0"/>
              <a:t>определенно-го</a:t>
            </a:r>
            <a:r>
              <a:rPr lang="ru-RU" dirty="0" smtClean="0"/>
              <a:t> количества и качества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3163094" y="27043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5449094" y="27043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7658894" y="27043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 animBg="1"/>
      <p:bldP spid="5" grpId="0" animBg="1"/>
      <p:bldP spid="6" grpId="0" animBg="1"/>
      <p:bldP spid="7" grpId="0" animBg="1"/>
      <p:bldP spid="8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Иерархия управления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0" y="1752600"/>
            <a:ext cx="3505200" cy="464820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38200" y="3886200"/>
            <a:ext cx="1752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57200" y="5181600"/>
            <a:ext cx="2667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24400" y="281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1752600" y="2057400"/>
            <a:ext cx="1219200" cy="5110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43000" y="1676400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lvl="0" indent="354013"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разработка и реализация стратегии органи-                 зации, принятие важных решений                                    (президент компании, министр, ректор)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048000" y="312420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2400" b="1" i="1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контроль работы руководителей низшего звена и передача информации руководителям высшего звена (начальники/ руководители отделов, деканы и т.д.)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2133600" y="38862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362200" y="4919008"/>
            <a:ext cx="647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контроль за выполнением производственных заданий, за                 использованием ресурсов: сырья, оборудования, кадров (начальники                   участков, мастера, и т.д.)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2590800" y="5181600"/>
            <a:ext cx="1524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4800" y="26670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Институци-ональный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уровень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9600" y="43434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Управленческий уровень</a:t>
            </a:r>
            <a:endParaRPr lang="ru-RU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609600" y="53340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Технический уровень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272</TotalTime>
  <Words>241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Сущность  менеджмента</vt:lpstr>
      <vt:lpstr>План лекции:</vt:lpstr>
      <vt:lpstr>Менеджмент</vt:lpstr>
      <vt:lpstr>Менеджмент</vt:lpstr>
      <vt:lpstr>Менеджер </vt:lpstr>
      <vt:lpstr>Основные функции менеджмента</vt:lpstr>
      <vt:lpstr>Функции менеджмента:</vt:lpstr>
      <vt:lpstr>Иерархия управления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Сущность менеджмента</dc:title>
  <cp:lastModifiedBy>Вика</cp:lastModifiedBy>
  <cp:revision>35</cp:revision>
  <dcterms:modified xsi:type="dcterms:W3CDTF">2012-03-03T12:26:47Z</dcterms:modified>
</cp:coreProperties>
</file>